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94" r:id="rId1"/>
  </p:sldMasterIdLst>
  <p:notesMasterIdLst>
    <p:notesMasterId r:id="rId15"/>
  </p:notesMasterIdLst>
  <p:handoutMasterIdLst>
    <p:handoutMasterId r:id="rId16"/>
  </p:handoutMasterIdLst>
  <p:sldIdLst>
    <p:sldId id="1337" r:id="rId2"/>
    <p:sldId id="1326" r:id="rId3"/>
    <p:sldId id="1338" r:id="rId4"/>
    <p:sldId id="1347" r:id="rId5"/>
    <p:sldId id="1330" r:id="rId6"/>
    <p:sldId id="1339" r:id="rId7"/>
    <p:sldId id="1340" r:id="rId8"/>
    <p:sldId id="1341" r:id="rId9"/>
    <p:sldId id="1342" r:id="rId10"/>
    <p:sldId id="1343" r:id="rId11"/>
    <p:sldId id="1344" r:id="rId12"/>
    <p:sldId id="1345" r:id="rId13"/>
    <p:sldId id="1346" r:id="rId14"/>
  </p:sldIdLst>
  <p:sldSz cx="12192000" cy="6858000"/>
  <p:notesSz cx="9601200" cy="7315200"/>
  <p:defaultTextStyle>
    <a:defPPr>
      <a:defRPr lang="en-US"/>
    </a:defPPr>
    <a:lvl1pPr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ctr" rtl="0" fontAlgn="base">
      <a:spcBef>
        <a:spcPct val="20000"/>
      </a:spcBef>
      <a:spcAft>
        <a:spcPct val="0"/>
      </a:spcAft>
      <a:buClr>
        <a:schemeClr val="hlink"/>
      </a:buClr>
      <a:buSzPct val="55000"/>
      <a:buFont typeface="Wingdings" pitchFamily="2" charset="2"/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88" userDrawn="1">
          <p15:clr>
            <a:srgbClr val="A4A3A4"/>
          </p15:clr>
        </p15:guide>
        <p15:guide id="2" pos="73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>
          <p15:clr>
            <a:srgbClr val="A4A3A4"/>
          </p15:clr>
        </p15:guide>
        <p15:guide id="2" pos="3024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Haeberle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66FFFF"/>
    <a:srgbClr val="00FFFF"/>
    <a:srgbClr val="00CC00"/>
    <a:srgbClr val="FF3399"/>
    <a:srgbClr val="66FF33"/>
    <a:srgbClr val="FFCC99"/>
    <a:srgbClr val="FF33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84" autoAdjust="0"/>
    <p:restoredTop sz="96925" autoAdjust="0"/>
  </p:normalViewPr>
  <p:slideViewPr>
    <p:cSldViewPr snapToGrid="0">
      <p:cViewPr varScale="1">
        <p:scale>
          <a:sx n="102" d="100"/>
          <a:sy n="102" d="100"/>
        </p:scale>
        <p:origin x="624" y="176"/>
      </p:cViewPr>
      <p:guideLst>
        <p:guide orient="horz" pos="3888"/>
        <p:guide pos="73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122" d="100"/>
          <a:sy n="122" d="100"/>
        </p:scale>
        <p:origin x="-1344" y="-96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endParaRPr lang="de-DE"/>
          </a:p>
        </p:txBody>
      </p:sp>
      <p:sp>
        <p:nvSpPr>
          <p:cNvPr id="541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fld id="{66017A74-8498-4425-B905-56B59BE89ABC}" type="slidenum">
              <a:rPr lang="de-DE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088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tiff>
</file>

<file path=ppt/media/image3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4160973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40230" y="1"/>
            <a:ext cx="4160972" cy="365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79256" y="3475660"/>
            <a:ext cx="7042689" cy="32901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950145"/>
            <a:ext cx="4160973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33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40230" y="6950145"/>
            <a:ext cx="4160972" cy="3650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ClrTx/>
              <a:buSzTx/>
              <a:buFontTx/>
              <a:buNone/>
              <a:defRPr sz="1200">
                <a:latin typeface="Arial" charset="0"/>
              </a:defRPr>
            </a:lvl1pPr>
          </a:lstStyle>
          <a:p>
            <a:fld id="{D37F8DB4-A4FF-4A8B-9A85-9B1874A58FC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8116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FC76-A687-7B4B-B7C4-626092A4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7D0C56-5CE4-974A-9396-D3EB55B4D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A849-C6BE-0D42-92BA-360B93EE9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B5C5E-AC5B-A14E-A301-AD633DC7D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D572F-30CF-9840-9A79-9226228BE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C5363-015D-7D4B-BAFF-135F6C4F8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C766A-A719-2A44-9699-E3C404432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E4ADE-3ECD-8641-9FE0-CD597AA3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53541-5822-2348-8881-F75DD26C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7EAC-E5FB-A241-A525-745F3189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430046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E3AC36-B8F3-904D-9D44-3800404FE9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37D3E-B28E-E04C-B298-29CCA5D7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93EA0-EACD-4649-BF69-F205284D4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7CA7A-55ED-7443-A196-4D2842C27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D338-29CC-A549-9D40-63A8AB4F7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65062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2685" y="1990725"/>
            <a:ext cx="10390716" cy="990600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Rectangle 111"/>
          <p:cNvSpPr>
            <a:spLocks noChangeArrowheads="1"/>
          </p:cNvSpPr>
          <p:nvPr userDrawn="1"/>
        </p:nvSpPr>
        <p:spPr bwMode="auto">
          <a:xfrm>
            <a:off x="406400" y="838200"/>
            <a:ext cx="1049867" cy="3429000"/>
          </a:xfrm>
          <a:prstGeom prst="rect">
            <a:avLst/>
          </a:prstGeom>
          <a:gradFill rotWithShape="0">
            <a:gsLst>
              <a:gs pos="0">
                <a:srgbClr val="708FE6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6" name="Line 110"/>
          <p:cNvSpPr>
            <a:spLocks noChangeShapeType="1"/>
          </p:cNvSpPr>
          <p:nvPr userDrawn="1"/>
        </p:nvSpPr>
        <p:spPr bwMode="auto">
          <a:xfrm>
            <a:off x="1123951" y="1143000"/>
            <a:ext cx="0" cy="289560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818217" y="3944938"/>
            <a:ext cx="85344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 flipV="1">
            <a:off x="268817" y="3011488"/>
            <a:ext cx="11590867" cy="55562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sz="2000"/>
          </a:p>
        </p:txBody>
      </p:sp>
      <p:pic>
        <p:nvPicPr>
          <p:cNvPr id="11" name="Picture 10" descr="Penn shield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01061" y="2612508"/>
            <a:ext cx="878809" cy="740196"/>
          </a:xfrm>
          <a:prstGeom prst="rect">
            <a:avLst/>
          </a:prstGeom>
        </p:spPr>
      </p:pic>
      <p:sp>
        <p:nvSpPr>
          <p:cNvPr id="12" name="Rectangle 32"/>
          <p:cNvSpPr>
            <a:spLocks noChangeArrowheads="1"/>
          </p:cNvSpPr>
          <p:nvPr userDrawn="1"/>
        </p:nvSpPr>
        <p:spPr bwMode="auto">
          <a:xfrm>
            <a:off x="1" y="6605588"/>
            <a:ext cx="2331217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/>
              <a:t>© 2013 A. Haeberlen, Z. Ives</a:t>
            </a:r>
            <a:endParaRPr lang="en-GB" sz="9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378CA-57F7-834F-A3B8-2F41FDE55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E7C3A-CA92-5142-9827-289275BFE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6E172-3480-524D-A4CE-62BEC772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CCA29-E44B-4C43-BD55-3FCD251C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14242-6B07-8543-919A-1FC4E1AD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467007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ACDA5-F91D-D044-B783-1882CD74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242B5-90F0-4E4A-AAB6-B12084FC3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F56A0-C271-B245-A1C9-25A589EF5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E697-8320-434A-86D9-AAC23092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B4B91-4A86-974C-8CCB-8A3EB058B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89611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212B-8369-DA4C-BABB-1A078941E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90E38-4CB2-584D-B9E8-A2B2094BF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6C5A60-5C7D-254F-9697-BF3AEA3A3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FB941-C882-CC41-A9CF-2E02FA3F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EE5D5-3BD1-6B4E-B031-3D61A515D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F84497-F0E4-324C-96C4-4BDF3800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67051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9C25F-5F64-AB4A-BBF5-77AF58584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48DA2-5CA8-1F4E-9841-4BBF6357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FFDB4-FED0-1C4F-8D7D-17B0867BD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D7F3F-2DF5-3447-AAF3-177659901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613463-9787-6941-B670-25EC1557F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10F4E8-78E2-3747-80C1-43D61721C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C262F4-0E96-6C4F-B0F2-DF033F911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80677-D036-7543-8C21-49D40D16F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04593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5E4D1-730E-504F-9683-098495A9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C212F-EA7C-C045-BCB8-108319BCD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36530A-03A9-CA4D-B18F-9C4F56378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73F1B-9FF0-8641-9282-74CC1E49A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63311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40EEF-C38B-144B-821E-4975E49F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ABF87A-B408-1D4E-A728-89D50352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4A79A3-BC23-5049-AB5A-EEBEFC1DD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64078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979A-65AB-B347-9E09-756CA6284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05E94-A13D-4147-89EB-2AE179F7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A8F7D-3AD4-1D43-A088-C33A03187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2DD2C-19B1-0A43-9570-9A1842C00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2C57-1FDB-C346-95CB-FA52DB282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96CB0-35B3-1D4E-8AD4-4B0E0C05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50557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DD222-4F45-014E-98B9-BC327CE71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ECB534-A460-C74C-B118-2356A474D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6C72C-FBD3-8440-AED3-C06C44303E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71F36-EF5A-5F46-9C28-6E6A7D47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FA358-451B-7942-B0C1-D0B7B9D6D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Pennsylvania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32310-9E80-224C-B30E-CC263F97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30085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D4BDC-9DBC-F647-991C-B00D6C38D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5DE1C-9DB9-0E43-B50B-973E8289E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81C8A-F206-BA43-8D7E-04234D39F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3EDD4-9495-C047-B664-F26C63648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D715-2296-A64B-AA69-3A1F4CFB7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2F42-4DFA-4725-86F9-7594E4AB4EB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105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658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D448FD-B8EC-B844-83C6-927198AF2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Cloud Computing and Internet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4F97EA-561E-6B42-80F8-E9A4D12C0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CITS5503 Camilo </a:t>
            </a:r>
            <a:r>
              <a:rPr lang="en-US" sz="1800" dirty="0" err="1"/>
              <a:t>Pestana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27329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F7096D1D-D147-F441-84FA-502D25C5AC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6547" y="1675227"/>
            <a:ext cx="9698906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0D917B-F5F3-0B41-88E6-018DB1DA9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Device Shadow Service 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49634C-2D54-0441-ADBC-FB81B857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10</a:t>
            </a:fld>
            <a:endParaRPr lang="en-US">
              <a:latin typeface="+mn-lt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940660F-882C-E149-AE48-8A99BF151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Courtesy: https://</a:t>
            </a:r>
            <a:r>
              <a:rPr lang="en-US" sz="900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www.slideshare.net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AmazonWebServices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 dirty="0" err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the-lifecycle-of-an-aws-iot-thing?from_action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=save</a:t>
            </a:r>
          </a:p>
        </p:txBody>
      </p:sp>
    </p:spTree>
    <p:extLst>
      <p:ext uri="{BB962C8B-B14F-4D97-AF65-F5344CB8AC3E}">
        <p14:creationId xmlns:p14="http://schemas.microsoft.com/office/powerpoint/2010/main" val="456623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8C7CAEAA-2F10-F445-B331-1D81D6AC0E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3064" y="1675227"/>
            <a:ext cx="9225872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36C7A5-D953-CB4D-A644-669C373B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Simple JSON to Communicate Commands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FE53F9-153F-E149-9A4D-4B73763DA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11</a:t>
            </a:fld>
            <a:endParaRPr lang="en-US">
              <a:latin typeface="+mn-lt"/>
            </a:endParaRP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05D8B018-92CD-8C44-B2BE-3D726B98E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Courtesy: https://</a:t>
            </a: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www.slideshare.net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AmazonWebServices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the-lifecycle-of-an-aws-iot-thing?from_action</a:t>
            </a:r>
            <a:r>
              <a:rPr lang="en-US" sz="9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=save</a:t>
            </a:r>
          </a:p>
        </p:txBody>
      </p:sp>
    </p:spTree>
    <p:extLst>
      <p:ext uri="{BB962C8B-B14F-4D97-AF65-F5344CB8AC3E}">
        <p14:creationId xmlns:p14="http://schemas.microsoft.com/office/powerpoint/2010/main" val="3975002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AWS </a:t>
            </a:r>
            <a:r>
              <a:rPr lang="en-US" dirty="0" err="1"/>
              <a:t>Greengrass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Greengrass</a:t>
            </a:r>
            <a:r>
              <a:rPr lang="en-US" dirty="0"/>
              <a:t> allows for the </a:t>
            </a:r>
            <a:r>
              <a:rPr lang="en-US" dirty="0" err="1"/>
              <a:t>IoT</a:t>
            </a:r>
            <a:r>
              <a:rPr lang="en-US" dirty="0"/>
              <a:t> Core to be executed on an edge device</a:t>
            </a:r>
          </a:p>
          <a:p>
            <a:pPr lvl="1"/>
            <a:r>
              <a:rPr lang="en-US" dirty="0"/>
              <a:t>Server, Raspberry Pi, Other computing device</a:t>
            </a:r>
          </a:p>
          <a:p>
            <a:r>
              <a:rPr lang="en-US" dirty="0"/>
              <a:t>Supports MQTT communication and Lambda Functions</a:t>
            </a:r>
          </a:p>
          <a:p>
            <a:r>
              <a:rPr lang="en-US" dirty="0"/>
              <a:t>Can provide OTA updates to devices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455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EB8277BB-D9B1-2540-B7DC-6DF426151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801" y="1675227"/>
            <a:ext cx="8788398" cy="43941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BD7453-07F2-4645-A45D-CE2E67639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Interfacing with Machine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64C1EF-0519-9A4C-BB2E-08E73BC59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r>
              <a:rPr lang="en-US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</a:t>
            </a:r>
            <a:r>
              <a:rPr lang="en-US" dirty="0">
                <a:latin typeface="+mn-lt"/>
              </a:rPr>
              <a:t>: https://</a:t>
            </a:r>
            <a:r>
              <a:rPr lang="en-US" dirty="0" err="1">
                <a:latin typeface="+mn-lt"/>
              </a:rPr>
              <a:t>docs.aws.amazon.com</a:t>
            </a:r>
            <a:r>
              <a:rPr lang="en-US" dirty="0">
                <a:latin typeface="+mn-lt"/>
              </a:rPr>
              <a:t>/</a:t>
            </a:r>
            <a:r>
              <a:rPr lang="en-US" dirty="0" err="1">
                <a:latin typeface="+mn-lt"/>
              </a:rPr>
              <a:t>greengrass</a:t>
            </a:r>
            <a:r>
              <a:rPr lang="en-US" dirty="0">
                <a:latin typeface="+mn-lt"/>
              </a:rPr>
              <a:t>/latest/</a:t>
            </a:r>
            <a:r>
              <a:rPr lang="en-US" dirty="0" err="1">
                <a:latin typeface="+mn-lt"/>
              </a:rPr>
              <a:t>developerguide</a:t>
            </a:r>
            <a:r>
              <a:rPr lang="en-US" dirty="0">
                <a:latin typeface="+mn-lt"/>
              </a:rPr>
              <a:t>/ml-</a:t>
            </a:r>
            <a:r>
              <a:rPr lang="en-US" dirty="0" err="1">
                <a:latin typeface="+mn-lt"/>
              </a:rPr>
              <a:t>inference.html</a:t>
            </a:r>
            <a:endParaRPr lang="en-US" sz="12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CC2E1-D3D5-A84B-A433-0195FA2C5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13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514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AC71-AD41-3F49-AF25-118698F15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IoT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2F414-5C13-C844-9A43-419E1E8AD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Devices that have the ability to sense the environment, optionally do local processing and communicate to other devices using the Internet</a:t>
            </a:r>
          </a:p>
          <a:p>
            <a:r>
              <a:rPr lang="en-US" dirty="0"/>
              <a:t>Wide range of hardware, software, communication protocols</a:t>
            </a:r>
          </a:p>
          <a:p>
            <a:r>
              <a:rPr lang="en-US" dirty="0"/>
              <a:t>Challenges:</a:t>
            </a:r>
          </a:p>
          <a:p>
            <a:pPr lvl="1"/>
            <a:r>
              <a:rPr lang="en-US" dirty="0"/>
              <a:t>Dealing with potential </a:t>
            </a:r>
            <a:r>
              <a:rPr lang="en-US" dirty="0" err="1"/>
              <a:t>IoT</a:t>
            </a:r>
            <a:r>
              <a:rPr lang="en-US" dirty="0"/>
              <a:t> diversity</a:t>
            </a:r>
          </a:p>
          <a:p>
            <a:pPr lvl="1"/>
            <a:r>
              <a:rPr lang="en-US" dirty="0"/>
              <a:t>Collecting and integrating large amounts of data</a:t>
            </a:r>
          </a:p>
          <a:p>
            <a:pPr lvl="1"/>
            <a:r>
              <a:rPr lang="en-US" dirty="0"/>
              <a:t>Security</a:t>
            </a:r>
          </a:p>
          <a:p>
            <a:r>
              <a:rPr lang="en-US" dirty="0"/>
              <a:t>AWS has a number of products for this – look first of all at AWS </a:t>
            </a:r>
            <a:r>
              <a:rPr lang="en-US" dirty="0" err="1"/>
              <a:t>IoT</a:t>
            </a:r>
            <a:r>
              <a:rPr lang="en-US" dirty="0"/>
              <a:t> </a:t>
            </a:r>
          </a:p>
          <a:p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8667F-D842-1A44-BDBB-18AF00B4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5072F42-4DFA-4725-86F9-7594E4AB4EB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7454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491249-FCE5-F24B-A0B9-043D3ED67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1994813"/>
            <a:ext cx="5614835" cy="2715154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FDAC71-AD41-3F49-AF25-118698F15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 err="1"/>
              <a:t>IoT</a:t>
            </a:r>
            <a:r>
              <a:rPr lang="en-US" dirty="0"/>
              <a:t>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2F414-5C13-C844-9A43-419E1E8AD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100" y="1994814"/>
            <a:ext cx="4038600" cy="4229006"/>
          </a:xfrm>
        </p:spPr>
        <p:txBody>
          <a:bodyPr>
            <a:normAutofit/>
          </a:bodyPr>
          <a:lstStyle/>
          <a:p>
            <a:r>
              <a:rPr lang="en-US" sz="1600" dirty="0"/>
              <a:t>AWS </a:t>
            </a:r>
            <a:r>
              <a:rPr lang="en-US" sz="1600" dirty="0" err="1"/>
              <a:t>IoT</a:t>
            </a:r>
            <a:r>
              <a:rPr lang="en-US" sz="1600" dirty="0"/>
              <a:t> uses MQTT to allow devices to communicate with a Message Broker using MQTT topics</a:t>
            </a:r>
          </a:p>
          <a:p>
            <a:r>
              <a:rPr lang="en-US" sz="1600" dirty="0"/>
              <a:t>MQTT vs HTTPS</a:t>
            </a:r>
          </a:p>
          <a:p>
            <a:pPr lvl="1"/>
            <a:r>
              <a:rPr lang="en-US" sz="1200" dirty="0"/>
              <a:t>93x faster throughput</a:t>
            </a:r>
          </a:p>
          <a:p>
            <a:pPr lvl="1"/>
            <a:r>
              <a:rPr lang="en-US" sz="1200" dirty="0"/>
              <a:t>12x less battery to send</a:t>
            </a:r>
          </a:p>
          <a:p>
            <a:pPr lvl="1"/>
            <a:r>
              <a:rPr lang="en-US" sz="1200" dirty="0"/>
              <a:t>171x less battery to receive</a:t>
            </a:r>
          </a:p>
          <a:p>
            <a:pPr lvl="1"/>
            <a:r>
              <a:rPr lang="en-US" sz="1200" dirty="0"/>
              <a:t>50% less power to keep connected</a:t>
            </a:r>
          </a:p>
          <a:p>
            <a:pPr lvl="1"/>
            <a:r>
              <a:rPr lang="en-US" sz="1200" dirty="0"/>
              <a:t>8x less network overhead</a:t>
            </a:r>
          </a:p>
          <a:p>
            <a:r>
              <a:rPr lang="en-US" sz="1600" dirty="0"/>
              <a:t>Uses X.509 certificates for authentication and security</a:t>
            </a:r>
          </a:p>
          <a:p>
            <a:r>
              <a:rPr lang="en-US" sz="1600" dirty="0"/>
              <a:t>Allows for Device Shadows – that store device state</a:t>
            </a:r>
          </a:p>
          <a:p>
            <a:r>
              <a:rPr lang="en-US" sz="1600" dirty="0"/>
              <a:t>Rules can be created to automatically take messages and put data in a database for example</a:t>
            </a:r>
          </a:p>
          <a:p>
            <a:pPr marL="0" indent="0">
              <a:buNone/>
            </a:pPr>
            <a:endParaRPr lang="en-US" sz="1600" dirty="0"/>
          </a:p>
          <a:p>
            <a:endParaRPr lang="en-US" sz="1600" dirty="0"/>
          </a:p>
          <a:p>
            <a:pPr lvl="2"/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8667F-D842-1A44-BDBB-18AF00B4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fld id="{05072F42-4DFA-4725-86F9-7594E4AB4EB5}" type="slidenum">
              <a:rPr lang="en-GB">
                <a:solidFill>
                  <a:srgbClr val="303030"/>
                </a:solidFill>
              </a:rPr>
              <a:pPr/>
              <a:t>3</a:t>
            </a:fld>
            <a:endParaRPr lang="en-GB">
              <a:solidFill>
                <a:srgbClr val="3030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30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25F3-3A0F-8347-9AB9-8BF5CEDF1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Queuing Telemetry Transport: MQTT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717EF-2A80-234F-A2DE-4CA6AD39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Publish/Subscribe messaging protocol</a:t>
            </a:r>
          </a:p>
          <a:p>
            <a:r>
              <a:rPr lang="en-US" dirty="0"/>
              <a:t>Publish/Subscribe to topics: hierarchical strings allowing wildcards “this/topic”</a:t>
            </a:r>
          </a:p>
          <a:p>
            <a:r>
              <a:rPr lang="en-US" dirty="0"/>
              <a:t>Low overhead (2 byte header)</a:t>
            </a:r>
          </a:p>
          <a:p>
            <a:r>
              <a:rPr lang="en-US" dirty="0"/>
              <a:t>For AWS, can run over TCP with TLS and </a:t>
            </a:r>
            <a:r>
              <a:rPr lang="en-US" dirty="0" err="1"/>
              <a:t>WebSockets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BE92CA-6A85-C243-B4E5-2E6FE18B2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7857C5-121B-7240-8EA7-97C826F3D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9928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117BA-DC69-EE40-820D-2383D5BE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a device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60402-E9D3-3C4B-B9DD-F3635E766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178800" cy="4351338"/>
          </a:xfrm>
        </p:spPr>
        <p:txBody>
          <a:bodyPr/>
          <a:lstStyle/>
          <a:p>
            <a:r>
              <a:rPr lang="en-US" dirty="0"/>
              <a:t>Devices can be things like AWS </a:t>
            </a:r>
            <a:r>
              <a:rPr lang="en-US" dirty="0" err="1"/>
              <a:t>IoT</a:t>
            </a:r>
            <a:r>
              <a:rPr lang="en-US" dirty="0"/>
              <a:t> Button</a:t>
            </a:r>
          </a:p>
          <a:p>
            <a:r>
              <a:rPr lang="en-US" dirty="0"/>
              <a:t>Can run code from various SDKs that run on different </a:t>
            </a:r>
            <a:r>
              <a:rPr lang="en-US" dirty="0" err="1"/>
              <a:t>platfroms</a:t>
            </a:r>
            <a:endParaRPr lang="en-US" dirty="0"/>
          </a:p>
          <a:p>
            <a:r>
              <a:rPr lang="en-US" dirty="0"/>
              <a:t>Registering a device involves:</a:t>
            </a:r>
          </a:p>
          <a:p>
            <a:pPr lvl="1"/>
            <a:r>
              <a:rPr lang="en-US" dirty="0"/>
              <a:t> Name used as client id</a:t>
            </a:r>
          </a:p>
          <a:p>
            <a:pPr lvl="1"/>
            <a:r>
              <a:rPr lang="en-US" dirty="0"/>
              <a:t>Assigning it to a group</a:t>
            </a:r>
          </a:p>
          <a:p>
            <a:pPr lvl="1"/>
            <a:r>
              <a:rPr lang="en-US" dirty="0"/>
              <a:t>Creating or using a root certificate, device certificate and public/private key</a:t>
            </a:r>
          </a:p>
          <a:p>
            <a:pPr lvl="1"/>
            <a:r>
              <a:rPr lang="en-US" dirty="0"/>
              <a:t>Attaching a policy to the certificate that permissions the device for </a:t>
            </a:r>
            <a:r>
              <a:rPr lang="en-US" dirty="0" err="1"/>
              <a:t>IoT</a:t>
            </a:r>
            <a:r>
              <a:rPr lang="en-US" dirty="0"/>
              <a:t> actions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3662F8-C77E-2B44-980E-124CC1841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4679E5-D592-F549-95C4-0C2769B5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9F88FF-A3F6-EA4E-83F0-038A7FA90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0" y="87735"/>
            <a:ext cx="30607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126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Using the </a:t>
            </a:r>
            <a:r>
              <a:rPr lang="en-US" dirty="0" err="1"/>
              <a:t>AWSIoTPythonSDK</a:t>
            </a:r>
            <a:r>
              <a:rPr lang="en-US" dirty="0"/>
              <a:t>: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65AFF-8358-0C4C-9E81-EB4558A58A29}"/>
              </a:ext>
            </a:extLst>
          </p:cNvPr>
          <p:cNvSpPr/>
          <p:nvPr/>
        </p:nvSpPr>
        <p:spPr>
          <a:xfrm>
            <a:off x="326571" y="1632857"/>
            <a:ext cx="11538857" cy="434884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# For certificate based Connection  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=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AWSIoTMQTTClient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("cits5503-iotdevice1")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# For TLS mutual authentication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myMQTTClient.configureEndpoint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("a1oodu4zldtbbf.iot.ap-southeast-2.amazonaws.com", 8883)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myMQTTClient.configureCredentials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root.cert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", “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private.key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", “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certificate.crt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")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myMQTTClient.configureOfflinePublishQueueing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(-1)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myMQTTClient.configureDrainingFrequency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(2)                          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myMQTTClient.configureConnectDisconnectTimeout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(10)                                         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myMQTTClient.configureMQTTOperationTimeout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(5)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677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Connect, publish, subscribe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65AFF-8358-0C4C-9E81-EB4558A58A29}"/>
              </a:ext>
            </a:extLst>
          </p:cNvPr>
          <p:cNvSpPr/>
          <p:nvPr/>
        </p:nvSpPr>
        <p:spPr>
          <a:xfrm>
            <a:off x="326571" y="1632857"/>
            <a:ext cx="11538857" cy="50886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def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customCallback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(client,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userdata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, message):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print("Received a new message: %s from topic: %s” % (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message.payload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message.topic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))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myMQTTClient.connect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myMQTTClient.subscribe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("cits5503/sub", 1,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customCallback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loopCount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= 0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while True: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myMQTTClient.publish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("cits5503/pub", "test %s" %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loopCount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, 0)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loopCount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+= 1</a:t>
            </a:r>
          </a:p>
          <a:p>
            <a:pPr algn="l"/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    </a:t>
            </a:r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time.sleep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(5)</a:t>
            </a:r>
          </a:p>
          <a:p>
            <a:pPr algn="l"/>
            <a:endParaRPr lang="en-AU" sz="1600" dirty="0">
              <a:solidFill>
                <a:schemeClr val="tx1"/>
              </a:solidFill>
              <a:latin typeface="Courier" pitchFamily="2" charset="0"/>
            </a:endParaRP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myMQTTClient.unsubscribe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("cits5503/pub")                                                                                                         </a:t>
            </a:r>
          </a:p>
          <a:p>
            <a:pPr algn="l"/>
            <a:r>
              <a:rPr lang="en-AU" sz="1600" dirty="0" err="1">
                <a:solidFill>
                  <a:schemeClr val="tx1"/>
                </a:solidFill>
                <a:latin typeface="Courier" pitchFamily="2" charset="0"/>
              </a:rPr>
              <a:t>myMQTTClient.disconnect</a:t>
            </a:r>
            <a:r>
              <a:rPr lang="en-AU" sz="1600" dirty="0">
                <a:solidFill>
                  <a:schemeClr val="tx1"/>
                </a:solidFill>
                <a:latin typeface="Courier" pitchFamily="2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407334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3EB61-85BE-044F-B058-B2EA7ADE1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r>
              <a:rPr lang="en-US" dirty="0"/>
              <a:t>Device Shadow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07E4-3EFD-B841-AF4E-1FBDC5968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dirty="0" err="1"/>
              <a:t>IoT</a:t>
            </a:r>
            <a:r>
              <a:rPr lang="en-US" dirty="0"/>
              <a:t> device usually only sends a message when something changes or at predefined times</a:t>
            </a:r>
          </a:p>
          <a:p>
            <a:r>
              <a:rPr lang="en-US" dirty="0"/>
              <a:t>Applications also may only want the current state and not a history of all of the changes over a period of time</a:t>
            </a:r>
          </a:p>
          <a:p>
            <a:r>
              <a:rPr lang="en-US" dirty="0"/>
              <a:t>Querying the device directly is harder to do and more expensive in terms of communications</a:t>
            </a:r>
          </a:p>
          <a:p>
            <a:r>
              <a:rPr lang="en-US" dirty="0"/>
              <a:t>A Device Shadow Service keeps track of state and allows for asynchronous store and forward </a:t>
            </a:r>
            <a:r>
              <a:rPr lang="en-US"/>
              <a:t>style communication </a:t>
            </a:r>
            <a:r>
              <a:rPr lang="en-US" dirty="0"/>
              <a:t>with </a:t>
            </a:r>
            <a:r>
              <a:rPr lang="en-US" dirty="0" err="1"/>
              <a:t>IoT</a:t>
            </a:r>
            <a:r>
              <a:rPr lang="en-US" dirty="0"/>
              <a:t> devices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D3CBA-3307-0044-A6B6-907241CEC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69141-AD45-FE42-BB10-FE6D4907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2F42-4DFA-4725-86F9-7594E4AB4EB5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610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B385BBF3-037A-F248-B6EE-E0F0B933F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787869"/>
            <a:ext cx="10905066" cy="41689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3C2F2C-CA86-874A-810C-AEE9857D6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Device Shadow Service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82D8E-BE4A-0F42-9F8D-4F3D0A3D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Courtesy: https://www.slideshare.net/AmazonWebServices/the-lifecycle-of-an-aws-iot-thing?from_action=save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2D8AFE-E4CD-DA40-A77A-822A5BA9F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05072F42-4DFA-4725-86F9-7594E4AB4EB5}" type="slidenum">
              <a:rPr lang="en-US" smtClean="0">
                <a:latin typeface="+mn-lt"/>
              </a:rPr>
              <a:pPr/>
              <a:t>9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03056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59815</TotalTime>
  <Words>790</Words>
  <Application>Microsoft Macintosh PowerPoint</Application>
  <PresentationFormat>Widescreen</PresentationFormat>
  <Paragraphs>94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Courier</vt:lpstr>
      <vt:lpstr>Tahoma</vt:lpstr>
      <vt:lpstr>Times New Roman</vt:lpstr>
      <vt:lpstr>Wingdings</vt:lpstr>
      <vt:lpstr>Office Theme</vt:lpstr>
      <vt:lpstr>Cloud Computing and Internet of Things</vt:lpstr>
      <vt:lpstr>IoT</vt:lpstr>
      <vt:lpstr>IoT Core</vt:lpstr>
      <vt:lpstr>Message Queuing Telemetry Transport: MQTT</vt:lpstr>
      <vt:lpstr>Connecting a device</vt:lpstr>
      <vt:lpstr>Using the AWSIoTPythonSDK: Setup</vt:lpstr>
      <vt:lpstr>Connect, publish, subscribe</vt:lpstr>
      <vt:lpstr>Device Shadow Service</vt:lpstr>
      <vt:lpstr>Device Shadow Service Example</vt:lpstr>
      <vt:lpstr>Device Shadow Service Flow</vt:lpstr>
      <vt:lpstr>Simple JSON to Communicate Commands</vt:lpstr>
      <vt:lpstr>AWS Greengrass</vt:lpstr>
      <vt:lpstr>Interfacing with Machine Learning</vt:lpstr>
    </vt:vector>
  </TitlesOfParts>
  <Manager>Peter Druschel</Manager>
  <Company>Rice University / Max Planck Institute for Software Systems</Company>
  <LinksUpToDate>false</LinksUpToDate>
  <SharedDoc>false</SharedDoc>
  <HyperlinkBase>http://www.cs.rice.edu/~ahae/</HyperlinkBase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basics; Amazon AWS</dc:title>
  <dc:subject>Scalable and Cloud Computing</dc:subject>
  <dc:creator>Andreas Haeberlen</dc:creator>
  <cp:keywords>NETS 212</cp:keywords>
  <dc:description>http://www.cis.upenn.edu/~nets212/</dc:description>
  <cp:lastModifiedBy>Microsoft Office User</cp:lastModifiedBy>
  <cp:revision>4194</cp:revision>
  <dcterms:created xsi:type="dcterms:W3CDTF">1999-05-23T11:18:07Z</dcterms:created>
  <dcterms:modified xsi:type="dcterms:W3CDTF">2021-07-16T04:12:35Z</dcterms:modified>
  <cp:category>Lecture</cp:category>
</cp:coreProperties>
</file>

<file path=docProps/thumbnail.jpeg>
</file>